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jKuwUUakp14/+P1PcJKL8LG7PD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E586CE-858C-49C4-9A04-CC227E59406F}">
  <a:tblStyle styleId="{11E586CE-858C-49C4-9A04-CC227E59406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Tämän hetkisen tiedon mukaan</a:t>
            </a:r>
            <a:endParaRPr/>
          </a:p>
        </p:txBody>
      </p:sp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Tämänhetkisen tiedon mukaan</a:t>
            </a:r>
            <a:endParaRPr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2" name="Google Shape;212;p1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4" name="Google Shape;22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9bff61321e_0_6:notes"/>
          <p:cNvSpPr txBox="1">
            <a:spLocks noGrp="1"/>
          </p:cNvSpPr>
          <p:nvPr>
            <p:ph type="body" idx="1"/>
          </p:nvPr>
        </p:nvSpPr>
        <p:spPr>
          <a:xfrm>
            <a:off x="679768" y="4715147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1" name="Google Shape;241;g29bff61321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8" name="Google Shape;26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9" name="Google Shape;27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4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3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3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4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4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16" name="Google Shape;116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>
  <p:cSld name="TITLE">
    <p:bg>
      <p:bgPr>
        <a:solidFill>
          <a:srgbClr val="93C5D8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5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1" name="Google Shape;31;p35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33" name="Google Shape;33;p35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34" name="Google Shape;34;p35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5" name="Google Shape;35;p35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6" name="Google Shape;36;p35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37" name="Google Shape;37;p35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3C5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" name="Google Shape;38;p3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7" name="Google Shape;47;p3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49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8" name="Google Shape;48;p36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49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ailu" type="twoTxTwoObj">
  <p:cSld name="TWO_OBJECTS_WITH_TEXT">
    <p:bg>
      <p:bgPr>
        <a:solidFill>
          <a:srgbClr val="93C5D8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32"/>
              <a:buChar char="?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3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ollinen sisältö" type="objTx">
  <p:cSld name="OBJECT_WITH_CAPTION_TEXT">
    <p:bg>
      <p:bgPr>
        <a:solidFill>
          <a:srgbClr val="93C5D8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76"/>
              <a:buChar char="?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ollinen kuva" type="picTx">
  <p:cSld name="PICTURE_WITH_CAPTION_TEXT">
    <p:bg>
      <p:bgPr>
        <a:solidFill>
          <a:srgbClr val="93C5D8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1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41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1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41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4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4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4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49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41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49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5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30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3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3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3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5D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3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4" name="Google Shape;104;p33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3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06" name="Google Shape;106;p3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3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09" name="Google Shape;109;p3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10" name="Google Shape;110;p3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11" name="Google Shape;111;p3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" descr="Image result for kuvapankk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0528" y="0"/>
            <a:ext cx="96189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"/>
          <p:cNvSpPr txBox="1"/>
          <p:nvPr/>
        </p:nvSpPr>
        <p:spPr>
          <a:xfrm>
            <a:off x="1195875" y="704150"/>
            <a:ext cx="6189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i-FI" sz="1400" b="0" i="0" u="none" strike="noStrike" cap="non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       </a:t>
            </a:r>
            <a:r>
              <a:rPr lang="fi-FI" sz="1400" b="0" i="1" u="none" strike="noStrike" cap="non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fi-FI" sz="1900" b="0" i="1" u="none" strike="noStrike" cap="non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YHTEISHAKU 2024    20.2. - 19.3.2024</a:t>
            </a:r>
            <a:endParaRPr sz="1900" b="0" i="1" u="none" strike="noStrike" cap="none">
              <a:solidFill>
                <a:srgbClr val="000000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/>
          <p:nvPr/>
        </p:nvSpPr>
        <p:spPr>
          <a:xfrm>
            <a:off x="827575" y="404675"/>
            <a:ext cx="7776900" cy="60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Harkinnanvarainen valinta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Ammatilliseen koulutukseen voidaan ottaa oppilaita erityisen syyn perusteella enintään 30 % valintapistemääristä riippumatta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Erityisiä syitä voivat olla oppimisvaikeudet ja sosiaaliset syyt, puutteellinen kielitaito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Oppilas on mukana myös pisteiden mukaisessa valinnassa. Paitsi jos oppilaalla on yksilöllistetty sekä matematiikka että äidinkieli.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Harkinnanvaraisen valinnan perustelut (lausunnot ym.) toimitettava </a:t>
            </a: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hakuaikana suoraan oppilaitokseen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/>
          <p:nvPr/>
        </p:nvSpPr>
        <p:spPr>
          <a:xfrm>
            <a:off x="1187624" y="476672"/>
            <a:ext cx="6408712" cy="4293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Opiskelijaksi ottaminen: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Ammatilliset perustutkinnot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Hakijat valitaan saamansa pistemäärän ja hakutoivejärjestyksen perusteella.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"/>
          <p:cNvSpPr/>
          <p:nvPr/>
        </p:nvSpPr>
        <p:spPr>
          <a:xfrm>
            <a:off x="827584" y="476672"/>
            <a:ext cx="6912768" cy="532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PISTEET: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Saat 6 pistettä: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jos olet suorittanut perusopetuksen oppimäärän samana vuonna kun haet</a:t>
            </a:r>
            <a: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tai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jos olet suorittanut </a:t>
            </a:r>
            <a:r>
              <a:rPr lang="fi-FI" sz="2000" b="0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TUVA-opinnot</a:t>
            </a: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tai kansanopiston opistovuoden (vähintään 30 osp).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Saat 2 pistettä: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ensimmäisestä hakutoiveesta.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13"/>
          <p:cNvGraphicFramePr/>
          <p:nvPr/>
        </p:nvGraphicFramePr>
        <p:xfrm>
          <a:off x="4139952" y="3326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{11E586CE-858C-49C4-9A04-CC227E59406F}</a:tableStyleId>
              </a:tblPr>
              <a:tblGrid>
                <a:gridCol w="216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Keskiarvo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pisteitä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5,50—5,74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5,75—5,99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2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6,00—6,24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3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6,25—6,49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6,50—6,74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5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6,75—6,99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6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b="1" u="none" strike="noStrike" cap="none"/>
                        <a:t>7,00—7,24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b="1" u="none" strike="noStrike" cap="none"/>
                        <a:t>7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7,25—7,49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8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7,50—7,74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7,75—7,99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10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8,00—8,24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11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8,25—8,49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12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8,50—8,74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13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8,75—8,99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9,00—9,24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15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9,25—10,00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i-FI" sz="2000" u="none" strike="noStrike" cap="none"/>
                        <a:t>16</a:t>
                      </a:r>
                      <a:endParaRPr sz="1400" u="none" strike="noStrike" cap="none"/>
                    </a:p>
                  </a:txBody>
                  <a:tcPr marL="59775" marR="59775" marT="29875" marB="298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88" name="Google Shape;188;p13"/>
          <p:cNvSpPr txBox="1"/>
          <p:nvPr/>
        </p:nvSpPr>
        <p:spPr>
          <a:xfrm>
            <a:off x="827584" y="1124744"/>
            <a:ext cx="244827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Yleinen koulumenestys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1-16p.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/>
          <p:nvPr/>
        </p:nvSpPr>
        <p:spPr>
          <a:xfrm>
            <a:off x="899592" y="474345"/>
            <a:ext cx="7056784" cy="544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Saat 1–8 p. painotettavien arvosanojen keskiarvosta.</a:t>
            </a: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Päättötodistuksen arvosanat liikunnassa, kuvataiteessa, käsityössä, kotitaloudessa ja musiikissa.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Kolmesta parhaasta aineesta lasketaan valinnassa niiden keskiarvo.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Jos sinulla on arvosana useammasta samaan yhteiseen oppiaineeseen kuuluvasta vähintään kahden vuosiviikkotunnin valinnaisaineesta,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lasketaan valinnassa niiden keskiarvo.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Google Shape;198;p15"/>
          <p:cNvGraphicFramePr/>
          <p:nvPr/>
        </p:nvGraphicFramePr>
        <p:xfrm>
          <a:off x="3851920" y="6926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{11E586CE-858C-49C4-9A04-CC227E59406F}</a:tableStyleId>
              </a:tblPr>
              <a:tblGrid>
                <a:gridCol w="212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Keskiarvo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pisteitä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6,00—6,49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6,50—6,99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7,00—7,49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7,50—7,99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8,00—8,49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8,50—8,99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6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9,00—9,49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9,50—10,00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i-FI" sz="1800" u="none" strike="noStrike" cap="none"/>
                        <a:t>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9" name="Google Shape;199;p15"/>
          <p:cNvSpPr txBox="1"/>
          <p:nvPr/>
        </p:nvSpPr>
        <p:spPr>
          <a:xfrm>
            <a:off x="611560" y="1124744"/>
            <a:ext cx="24482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Painotettu keskiarvo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1-8p</a:t>
            </a:r>
            <a:r>
              <a:rPr lang="fi-FI"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"/>
          <p:cNvSpPr/>
          <p:nvPr/>
        </p:nvSpPr>
        <p:spPr>
          <a:xfrm>
            <a:off x="1043608" y="476672"/>
            <a:ext cx="6192688" cy="412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Pisteitä  yhteensä: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Yleinen koulumenestys 	1-16 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Painotettavat arvosanat	 1-8 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 heti peruskoulusta/tuva      6 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AutoNum type="arabicPeriod"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Hakutoive			    </a:t>
            </a:r>
            <a:r>
              <a:rPr lang="fi-FI" sz="1800" b="1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2 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					               				yht. 10- 32 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Lisäksi mahdollisesti: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0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Pääsykokeet</a:t>
            </a:r>
            <a:r>
              <a:rPr lang="fi-FI"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		0-10 p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/>
          <p:nvPr/>
        </p:nvSpPr>
        <p:spPr>
          <a:xfrm>
            <a:off x="988250" y="386648"/>
            <a:ext cx="6840900" cy="61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Opiskelijaksi ottaminen lukioon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Perusopetuksen päättötodistuksen </a:t>
            </a:r>
            <a:r>
              <a:rPr lang="fi-FI" sz="2400" b="0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lukuaineiden keskiarvon </a:t>
            </a: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perusteella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Koulutuksen järjestäjä voi asettaa keskiarvorajan lukioon valittaville. Lisäksi erityistehtävän saaneet lukiot voivat painottaa tiettyjen aineiden arvosanoja.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Kankaanpään lukio lukuaineiden  ka 7,5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Honkajoen lukio lukuaineiden      ka 7,0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Hki Ressun lukio, Normaalilyseo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     v. 2023  ka 9,69</a:t>
            </a: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>
            <a:spLocks noGrp="1"/>
          </p:cNvSpPr>
          <p:nvPr>
            <p:ph type="body" idx="1"/>
          </p:nvPr>
        </p:nvSpPr>
        <p:spPr>
          <a:xfrm>
            <a:off x="683568" y="1484784"/>
            <a:ext cx="8229600" cy="497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32"/>
              <a:buFont typeface="Noto Sans Symbols"/>
              <a:buChar char="🞂"/>
            </a:pPr>
            <a:r>
              <a:rPr lang="fi-FI" sz="2400"/>
              <a:t>Oppilaanohjaustunneilla tehdään ennen hiihtolomaa ’koehaku’, joka tulostetaan kotiin</a:t>
            </a:r>
            <a:endParaRPr/>
          </a:p>
          <a:p>
            <a:pPr marL="365760" lvl="0" indent="-1524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None/>
            </a:pPr>
            <a:endParaRPr sz="2400"/>
          </a:p>
          <a:p>
            <a:pPr marL="36576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None/>
            </a:pPr>
            <a:r>
              <a:rPr lang="fi-FI" sz="2400"/>
              <a:t>Oppilas palauttaa </a:t>
            </a:r>
            <a:r>
              <a:rPr lang="fi-FI" sz="2400" b="1"/>
              <a:t>huoltajien allekirjoittaman </a:t>
            </a:r>
            <a:r>
              <a:rPr lang="fi-FI" sz="2400"/>
              <a:t>hakemuksen </a:t>
            </a:r>
            <a:r>
              <a:rPr lang="fi-FI" sz="2400" b="1"/>
              <a:t>ennen hiihtolomaa</a:t>
            </a:r>
            <a:endParaRPr/>
          </a:p>
          <a:p>
            <a:pPr marL="36576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None/>
            </a:pPr>
            <a:endParaRPr sz="24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Char char="🞂"/>
            </a:pPr>
            <a:r>
              <a:rPr lang="fi-FI" sz="2400"/>
              <a:t>Varsinainen haku tehdään koulussa huoltajien allekirjoittaman hakemuksen mukaisesti</a:t>
            </a:r>
            <a:endParaRPr/>
          </a:p>
          <a:p>
            <a:pPr marL="36576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None/>
            </a:pPr>
            <a:endParaRPr sz="24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Char char="🞂"/>
            </a:pPr>
            <a:r>
              <a:rPr lang="fi-FI" sz="2400"/>
              <a:t>Mikäli oppilas on hakeutumassa opiskelemaan muualle kuin Kankaanpäähän, toivomme huoltajalta Wilma-viestiä</a:t>
            </a:r>
            <a:endParaRPr/>
          </a:p>
          <a:p>
            <a:pPr marL="36576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None/>
            </a:pPr>
            <a:endParaRPr sz="2400"/>
          </a:p>
        </p:txBody>
      </p:sp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Lucida Sans"/>
              <a:buNone/>
            </a:pPr>
            <a:r>
              <a:rPr lang="fi-FI" sz="2800">
                <a:solidFill>
                  <a:srgbClr val="002060"/>
                </a:solidFill>
              </a:rPr>
              <a:t>Huoltajien kuuleminen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ucida Sans"/>
              <a:buNone/>
            </a:pPr>
            <a:r>
              <a:rPr lang="fi-FI" sz="2800"/>
              <a:t>Ehdot </a:t>
            </a:r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Ehtolaiskuulustelu</a:t>
            </a:r>
            <a:endParaRPr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 18.6.2024</a:t>
            </a:r>
            <a:endParaRPr/>
          </a:p>
          <a:p>
            <a:pPr marL="365760" lvl="0" indent="-13944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Jos oppilas on saanut ehdollisen hyväksymisen, hän huolehtii itse todistuksen oppilaitokseen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88"/>
              <a:buNone/>
            </a:pPr>
            <a:endParaRPr sz="6600"/>
          </a:p>
          <a:p>
            <a:pPr marL="365760" lvl="0" indent="-25603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4488"/>
              <a:buNone/>
            </a:pPr>
            <a:r>
              <a:rPr lang="fi-FI" sz="6600"/>
              <a:t>YHTEISHAKU 2024</a:t>
            </a:r>
            <a:endParaRPr sz="6600"/>
          </a:p>
          <a:p>
            <a:pPr marL="621792" lvl="1" indent="-762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None/>
            </a:pPr>
            <a:endParaRPr sz="2400" b="1"/>
          </a:p>
          <a:p>
            <a:pPr marL="621792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Char char="◦"/>
            </a:pPr>
            <a:r>
              <a:rPr lang="fi-FI" sz="2400" b="1"/>
              <a:t>20.2. – 19.3.2024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24"/>
              <a:buNone/>
            </a:pP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24"/>
              <a:buNone/>
            </a:pPr>
            <a:endParaRPr sz="2400" b="1"/>
          </a:p>
        </p:txBody>
      </p:sp>
      <p:sp>
        <p:nvSpPr>
          <p:cNvPr id="128" name="Google Shape;128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ucida Sans"/>
              <a:buNone/>
            </a:pPr>
            <a:r>
              <a:rPr lang="fi-FI" sz="1200"/>
              <a:t>Vanhempainilta 22.11.2023</a:t>
            </a:r>
            <a:endParaRPr sz="1200"/>
          </a:p>
        </p:txBody>
      </p:sp>
      <p:pic>
        <p:nvPicPr>
          <p:cNvPr id="129" name="Google Shape;12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5283" y="923440"/>
            <a:ext cx="54387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39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Vapaiksi jääneille ammatillisen koulutuksen ja lukiokoulutuksen paikoille sekä TUVAan haetaan jatkuvassa haussa suoraan oppilaitokseen</a:t>
            </a:r>
            <a:endParaRPr sz="2400"/>
          </a:p>
          <a:p>
            <a:pPr marL="36576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None/>
            </a:pPr>
            <a:endParaRPr sz="24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Jatkuvissa hauissa oppilaitokset päättävät hakuajoista, hakumenettelyistä ja valintaperusteista. </a:t>
            </a:r>
            <a:endParaRPr sz="2400"/>
          </a:p>
          <a:p>
            <a:pPr marL="36576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None/>
            </a:pPr>
            <a:endParaRPr sz="2400"/>
          </a:p>
        </p:txBody>
      </p:sp>
      <p:sp>
        <p:nvSpPr>
          <p:cNvPr id="227" name="Google Shape;22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ucida Sans"/>
              <a:buNone/>
            </a:pPr>
            <a:r>
              <a:rPr lang="fi-FI" sz="2800"/>
              <a:t>Jatkuva haku </a:t>
            </a:r>
            <a:endParaRPr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1"/>
          <p:cNvSpPr/>
          <p:nvPr/>
        </p:nvSpPr>
        <p:spPr>
          <a:xfrm>
            <a:off x="1259632" y="260648"/>
            <a:ext cx="7776864" cy="652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HUOMIOITA</a:t>
            </a:r>
            <a:b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b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fi-FI" sz="20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</a:t>
            </a: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Mikä olisi  </a:t>
            </a:r>
            <a:r>
              <a:rPr lang="fi-FI" sz="2000" b="1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SOPIVIN</a:t>
            </a: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valinta nuorelle, jotta opiskelu olisi mielekästä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&gt; Mitä ammatillinen tai lukiokoulutus opiskelijalta vaatii ?</a:t>
            </a: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TUVA-KOULUTUS eli valmistava koulutus  mahdollisuutena, jos valinta ei kuitenkaan ole onnistunut</a:t>
            </a:r>
            <a:endParaRPr sz="20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Kaikki hakijat kutsutaan soveltuvuus-/pääsykokeisiin, mutta kokeita lähinnä sosiaali-ja terveysalalla, liikunta- ja kulttuurialalla, joskus hius- ja kauneusalalla</a:t>
            </a: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b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</a:t>
            </a:r>
            <a:r>
              <a:rPr lang="fi-FI" sz="2000" b="1" i="0" u="sng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YHDISTELMÄTUTKINTO </a:t>
            </a:r>
            <a:r>
              <a:rPr lang="fi-FI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MAHDOLLISUUTENA YHÄ KANKAANPÄÄSSÄ</a:t>
            </a:r>
            <a:br>
              <a:rPr lang="fi-FI"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fi-FI"/>
              <a:t>Opetushallituksen infoa</a:t>
            </a:r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39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fi-FI"/>
              <a:t>Lisää tietoa yhteishausta </a:t>
            </a:r>
            <a:endParaRPr/>
          </a:p>
          <a:p>
            <a:pPr marL="365760" lvl="0" indent="-139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fi-FI"/>
              <a:t>opintopolku.fi - sivustolla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9bff61321e_0_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9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317"/>
              <a:buFont typeface="Calibri"/>
              <a:buNone/>
            </a:pPr>
            <a:r>
              <a:rPr lang="fi-FI"/>
              <a:t>Oppivelvollisuuslaki 1.8.2021</a:t>
            </a:r>
            <a:endParaRPr/>
          </a:p>
        </p:txBody>
      </p:sp>
      <p:sp>
        <p:nvSpPr>
          <p:cNvPr id="244" name="Google Shape;244;g29bff61321e_0_6"/>
          <p:cNvSpPr txBox="1">
            <a:spLocks noGrp="1"/>
          </p:cNvSpPr>
          <p:nvPr>
            <p:ph type="body" idx="1"/>
          </p:nvPr>
        </p:nvSpPr>
        <p:spPr>
          <a:xfrm>
            <a:off x="628650" y="1453019"/>
            <a:ext cx="7886700" cy="4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60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</a:pPr>
            <a:r>
              <a:rPr lang="fi-FI" sz="2200"/>
              <a:t>Oppivelvollisuus jatkuu 18 vuoteen saakka tai siihen asti, kun nuorella  on II-asteen tutkinto</a:t>
            </a:r>
            <a:endParaRPr sz="22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</a:pPr>
            <a:r>
              <a:rPr lang="fi-FI" sz="2200"/>
              <a:t>Sinä vuonna kun oppilas täyttää 17 vuotta, hänen opiskeluoikeutensa nuorten perusopetuksessa loppuu kevätlukukauden päättyessä. Hän voi siirtyä mm. aikuisten perusopetukseen. </a:t>
            </a:r>
            <a:endParaRPr sz="22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</a:pPr>
            <a:r>
              <a:rPr lang="fi-FI" sz="2200"/>
              <a:t>Opiskelu on maksutonta, jos on aloittanut opinnot ennen 18 v. ikää ja jatkuu maksuttomana sen vuoden loppuun, jolloin opiskelija täyttää 20 vuotta</a:t>
            </a:r>
            <a:endParaRPr sz="22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</a:pPr>
            <a:r>
              <a:rPr lang="fi-FI" sz="2200"/>
              <a:t>Koulumatkatukea saa Kelalta, jos matkoja on kuukaudessa yli 10 ja matka on yli 7 km </a:t>
            </a:r>
            <a:endParaRPr sz="22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3300"/>
              <a:buChar char="●"/>
            </a:pPr>
            <a:r>
              <a:rPr lang="fi-FI" sz="2200"/>
              <a:t>Alle 25-vuotiaat, joilla ei ole ammatillista tutkintoa, eivät saa työmarkkinatukea tai muuta rahallista tukea.</a:t>
            </a:r>
            <a:endParaRPr sz="2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ucida Sans"/>
              <a:buNone/>
            </a:pPr>
            <a:r>
              <a:rPr lang="fi-FI" sz="2800"/>
              <a:t>Kysyttävää  tulosten jälkeen…</a:t>
            </a:r>
            <a:br>
              <a:rPr lang="fi-FI" sz="2800"/>
            </a:br>
            <a:r>
              <a:rPr lang="fi-FI" sz="2800"/>
              <a:t>                                       tai ennen</a:t>
            </a:r>
            <a:endParaRPr/>
          </a:p>
        </p:txBody>
      </p:sp>
      <p:sp>
        <p:nvSpPr>
          <p:cNvPr id="250" name="Google Shape;250;p23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37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OPOT KOULULLA PE 14.6.2024   klo 11-13</a:t>
            </a:r>
            <a:endParaRPr/>
          </a:p>
          <a:p>
            <a:pPr marL="365760" lvl="0" indent="-1696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</a:pPr>
            <a:endParaRPr sz="20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Char char="?"/>
            </a:pPr>
            <a:r>
              <a:rPr lang="fi-FI" sz="2000"/>
              <a:t>Yhteishaun tulosten jälkeen opot ovat yhteydessä nuoreen, mikäli hän ei ole saanut opiskelupaikkaa.  Lisäksi tieto siirtyy myös Etsivä Nuorisotyöntekijöille (Nuorisolaki 2010) </a:t>
            </a:r>
            <a:endParaRPr/>
          </a:p>
          <a:p>
            <a:pPr marL="365760" lvl="0" indent="-1696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</a:pPr>
            <a:endParaRPr sz="20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Char char="?"/>
            </a:pPr>
            <a:r>
              <a:rPr lang="fi-FI" sz="2000"/>
              <a:t>Sinikka Hauta-Heikkilä p. 044 577 2324   ( 9DEJ )</a:t>
            </a:r>
            <a:endParaRPr sz="2000"/>
          </a:p>
          <a:p>
            <a:pPr marL="365760" lvl="0" indent="-1696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fi-FI" sz="2000"/>
              <a:t>  Kati Hietikko, p. 044 5772747  (9F)</a:t>
            </a:r>
            <a:endParaRPr sz="20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Char char="?"/>
            </a:pPr>
            <a:r>
              <a:rPr lang="fi-FI" sz="2000"/>
              <a:t>Sari Mäkelä p. 044 577 2323   ( 9ABC )</a:t>
            </a:r>
            <a:endParaRPr sz="2000"/>
          </a:p>
          <a:p>
            <a:pPr marL="109728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</a:pPr>
            <a:endParaRPr sz="20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Char char="?"/>
            </a:pPr>
            <a:r>
              <a:rPr lang="fi-FI" sz="2000"/>
              <a:t>Toisen asteen oppilaitoksista ja TE- toimistosta saa apua kesällä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4"/>
          <p:cNvSpPr txBox="1">
            <a:spLocks noGrp="1"/>
          </p:cNvSpPr>
          <p:nvPr>
            <p:ph type="title"/>
          </p:nvPr>
        </p:nvSpPr>
        <p:spPr>
          <a:xfrm>
            <a:off x="1259632" y="1268760"/>
            <a:ext cx="6120680" cy="36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Tsemppiä valintoihin ja antoisia keskusteluja nuortenne kanssa!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"/>
          <p:cNvSpPr txBox="1">
            <a:spLocks noGrp="1"/>
          </p:cNvSpPr>
          <p:nvPr>
            <p:ph type="title"/>
          </p:nvPr>
        </p:nvSpPr>
        <p:spPr>
          <a:xfrm>
            <a:off x="1475656" y="1844824"/>
            <a:ext cx="6696744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Olen keskustellut lapseni kanssa jatko-opinnoista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"/>
          <p:cNvSpPr txBox="1">
            <a:spLocks noGrp="1"/>
          </p:cNvSpPr>
          <p:nvPr>
            <p:ph type="title"/>
          </p:nvPr>
        </p:nvSpPr>
        <p:spPr>
          <a:xfrm>
            <a:off x="1403648" y="1628800"/>
            <a:ext cx="6912768" cy="338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Olen kehunut lastani tämän viikon aikana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7"/>
          <p:cNvSpPr txBox="1">
            <a:spLocks noGrp="1"/>
          </p:cNvSpPr>
          <p:nvPr>
            <p:ph type="title"/>
          </p:nvPr>
        </p:nvSpPr>
        <p:spPr>
          <a:xfrm>
            <a:off x="1619672" y="1484784"/>
            <a:ext cx="5472608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Lapseni suhtautuu positiivisesti tulevaisuuteen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"/>
          <p:cNvSpPr txBox="1">
            <a:spLocks noGrp="1"/>
          </p:cNvSpPr>
          <p:nvPr>
            <p:ph type="title"/>
          </p:nvPr>
        </p:nvSpPr>
        <p:spPr>
          <a:xfrm>
            <a:off x="1691680" y="1196752"/>
            <a:ext cx="5544616" cy="3456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Kehu naapuria: </a:t>
            </a:r>
            <a:br>
              <a:rPr lang="fi-FI"/>
            </a:br>
            <a:r>
              <a:rPr lang="fi-FI"/>
              <a:t>olet hyvä vanhempi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                      </a:t>
            </a:r>
            <a:endParaRPr/>
          </a:p>
        </p:txBody>
      </p:sp>
      <p:pic>
        <p:nvPicPr>
          <p:cNvPr id="276" name="Google Shape;27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8400" y="3563536"/>
            <a:ext cx="2862680" cy="1900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/>
          <p:nvPr/>
        </p:nvSpPr>
        <p:spPr>
          <a:xfrm>
            <a:off x="1331650" y="742275"/>
            <a:ext cx="6984900" cy="57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HAKUKOHTEET:</a:t>
            </a: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-Ammatillinen ja lukiokoulutus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Erityisammattioppilaitokset ja siellä olevat TUVA- ja TELMA-valmentavat koulutukset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- Perusopetuksen jälkeinen valmistava koulutus TUVA</a:t>
            </a: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Kansanopistojen opistovuosi oppivelvollisille -koulutukset</a:t>
            </a:r>
            <a:endParaRPr sz="2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"/>
          <p:cNvSpPr txBox="1">
            <a:spLocks noGrp="1"/>
          </p:cNvSpPr>
          <p:nvPr>
            <p:ph type="title"/>
          </p:nvPr>
        </p:nvSpPr>
        <p:spPr>
          <a:xfrm>
            <a:off x="1322648" y="1336260"/>
            <a:ext cx="5688600" cy="3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</a:pPr>
            <a:r>
              <a:rPr lang="fi-FI"/>
              <a:t>Halaa itseäsi :</a:t>
            </a:r>
            <a:br>
              <a:rPr lang="fi-FI"/>
            </a:br>
            <a:r>
              <a:rPr lang="fi-FI"/>
              <a:t>olen hyvä vanhempi!   </a:t>
            </a:r>
            <a:endParaRPr/>
          </a:p>
        </p:txBody>
      </p:sp>
      <p:pic>
        <p:nvPicPr>
          <p:cNvPr id="282" name="Google Shape;28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8250" y="3777000"/>
            <a:ext cx="2778751" cy="1852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351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r>
              <a:rPr lang="fi-FI" sz="2800"/>
              <a:t>OPH lähettää n. kaksi viikkoa ennen valintoja hakijalle ja huoltajalle ennakkokirjeen</a:t>
            </a:r>
            <a:endParaRPr sz="2800"/>
          </a:p>
          <a:p>
            <a:pPr marL="365760" lvl="0" indent="-1351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endParaRPr sz="28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</a:pPr>
            <a:r>
              <a:rPr lang="fi-FI" sz="2800"/>
              <a:t>Valintojen tulokset julkaistaan aikaisintaan 13.6.2024</a:t>
            </a:r>
            <a:endParaRPr sz="2000"/>
          </a:p>
          <a:p>
            <a:pPr marL="365760" lvl="0" indent="-13512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None/>
            </a:pPr>
            <a:endParaRPr sz="28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</a:pPr>
            <a:r>
              <a:rPr lang="fi-FI" sz="2800"/>
              <a:t>Opot koululla  pe 14.6. klo 11-13</a:t>
            </a:r>
            <a:endParaRPr/>
          </a:p>
          <a:p>
            <a:pPr marL="365760" lvl="0" indent="-13512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None/>
            </a:pPr>
            <a:endParaRPr sz="28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</a:pPr>
            <a:r>
              <a:rPr lang="fi-FI" sz="2800"/>
              <a:t>Opiskelupaikan vastaanottaminen 27.6.</a:t>
            </a:r>
            <a:endParaRPr sz="2800"/>
          </a:p>
        </p:txBody>
      </p:sp>
      <p:sp>
        <p:nvSpPr>
          <p:cNvPr id="140" name="Google Shape;14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/>
              <a:buNone/>
            </a:pPr>
            <a:r>
              <a:rPr lang="fi-FI" sz="4000"/>
              <a:t>Tulokset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/>
          <p:nvPr/>
        </p:nvSpPr>
        <p:spPr>
          <a:xfrm>
            <a:off x="1043600" y="692699"/>
            <a:ext cx="6984900" cy="58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Opiskelijavalinta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Yhteishaussa voi hakea enintään </a:t>
            </a: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seitsemään</a:t>
            </a: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koulutukseen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Hakutoivejärjestys on sitova – hakuajan päätyttyä toiveita ei voi muuttaa.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Oppilas voidaan valita vain yhteen yhteishaussa olevaan koulupaikkaan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Lukioihin haetaan lukuaineiden keskiarvolla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Ammatillisiin koulutuksiin keskiarvoista laskettavilla pisteillä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/>
          <p:nvPr/>
        </p:nvSpPr>
        <p:spPr>
          <a:xfrm>
            <a:off x="1187624" y="620688"/>
            <a:ext cx="6768752" cy="532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Mitä tarvitaan?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Hakutoiveet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Henkilötunnus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Oppilaalla oma toimiva sähköposti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Myös huoltajan/huoltajien sähköposti ja puhelinnumero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Sähköpostiin tulee: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Kuittaus hakemuksen perillemenosta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Ennakkokirje valintojen aikataulusta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Tuloskirje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Opiskelupaikan sähköinen vastaanotto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Opiskelijaksi ottamisessa käytetään </a:t>
            </a:r>
            <a:r>
              <a:rPr lang="fi-FI" sz="2400" b="1"/>
              <a:t>kevään päättötodistusta</a:t>
            </a:r>
            <a:endParaRPr b="1"/>
          </a:p>
          <a:p>
            <a:pPr marL="36576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</a:pPr>
            <a:endParaRPr sz="24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Huomioitavaa, että fy tai ke loppuu jo jouluna</a:t>
            </a:r>
            <a:endParaRPr/>
          </a:p>
          <a:p>
            <a:pPr marL="36576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</a:pPr>
            <a:endParaRPr sz="2400"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</a:pPr>
            <a:r>
              <a:rPr lang="fi-FI" sz="2400"/>
              <a:t>Hakuvaiheessa ei kysytä arvosanoja, vaan ne lähetetään koululta suoraan opintopolun hakurekisteriin</a:t>
            </a:r>
            <a:endParaRPr sz="2400"/>
          </a:p>
        </p:txBody>
      </p:sp>
      <p:sp>
        <p:nvSpPr>
          <p:cNvPr id="156" name="Google Shape;15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ucida Sans"/>
              <a:buNone/>
            </a:pPr>
            <a:r>
              <a:rPr lang="fi-FI" sz="2800"/>
              <a:t>Millä todistuksella haetaan?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Lucida Sans"/>
              <a:buNone/>
            </a:pPr>
            <a:r>
              <a:rPr lang="fi-FI" sz="3200"/>
              <a:t>Terveydessä huomioitavaa</a:t>
            </a:r>
            <a:endParaRPr sz="3200"/>
          </a:p>
        </p:txBody>
      </p:sp>
      <p:sp>
        <p:nvSpPr>
          <p:cNvPr id="162" name="Google Shape;162;p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Jokaisella ammattialalla on omat terveydelliset vaatimukset</a:t>
            </a:r>
            <a:endParaRPr/>
          </a:p>
          <a:p>
            <a:pPr marL="365760" lvl="0" indent="-13944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Tiedot löytyvät opintopolku.fi–sivuilta</a:t>
            </a:r>
            <a:endParaRPr/>
          </a:p>
          <a:p>
            <a:pPr marL="365760" lvl="0" indent="-13944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?"/>
            </a:pPr>
            <a:r>
              <a:rPr lang="fi-FI"/>
              <a:t>Mahdolliset rajoitteet on hakijan tiedettävä itse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"/>
          <p:cNvSpPr/>
          <p:nvPr/>
        </p:nvSpPr>
        <p:spPr>
          <a:xfrm>
            <a:off x="971600" y="692699"/>
            <a:ext cx="7272900" cy="57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Pääsy- ja soveltuvuuskokeet </a:t>
            </a:r>
            <a:endParaRPr sz="28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Kokeet järjestetään huhti-toukokuussa</a:t>
            </a: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Kutsu kokeeseen lähetetään yleensä hakijalle kirjeitse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Sataedu sote   7.5.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Kaikki hakukelpoiset hakijat kutsutaan valintakokeeseen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* hakija kutsutaan kokeeseen 	hakukohteen ylimpään hakutoiveeseen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* hakijan saama koetulos siirtyy myös 	kaikkiin saman valintakoeryhmän muihin 	hakutoiveisiin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l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l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Näytössä katseltava diaesitys (4:3)</PresentationFormat>
  <Paragraphs>241</Paragraphs>
  <Slides>30</Slides>
  <Notes>30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30</vt:i4>
      </vt:variant>
    </vt:vector>
  </HeadingPairs>
  <TitlesOfParts>
    <vt:vector size="36" baseType="lpstr">
      <vt:lpstr>Arial</vt:lpstr>
      <vt:lpstr>Calibri</vt:lpstr>
      <vt:lpstr>Lucida Sans</vt:lpstr>
      <vt:lpstr>Noto Sans Symbols</vt:lpstr>
      <vt:lpstr>Aula</vt:lpstr>
      <vt:lpstr>Aula</vt:lpstr>
      <vt:lpstr>PowerPoint-esitys</vt:lpstr>
      <vt:lpstr>Vanhempainilta 22.11.2023</vt:lpstr>
      <vt:lpstr>PowerPoint-esitys</vt:lpstr>
      <vt:lpstr>Tulokset</vt:lpstr>
      <vt:lpstr>PowerPoint-esitys</vt:lpstr>
      <vt:lpstr>PowerPoint-esitys</vt:lpstr>
      <vt:lpstr>Millä todistuksella haetaan?</vt:lpstr>
      <vt:lpstr>Terveydessä huomioitavaa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Huoltajien kuuleminen</vt:lpstr>
      <vt:lpstr>Ehdot </vt:lpstr>
      <vt:lpstr>Jatkuva haku </vt:lpstr>
      <vt:lpstr>PowerPoint-esitys</vt:lpstr>
      <vt:lpstr>Opetushallituksen infoa</vt:lpstr>
      <vt:lpstr>Oppivelvollisuuslaki 1.8.2021</vt:lpstr>
      <vt:lpstr>Kysyttävää  tulosten jälkeen…                                        tai ennen</vt:lpstr>
      <vt:lpstr>Tsemppiä valintoihin ja antoisia keskusteluja nuortenne kanssa! </vt:lpstr>
      <vt:lpstr>Olen keskustellut lapseni kanssa jatko-opinnoista</vt:lpstr>
      <vt:lpstr>Olen kehunut lastani tämän viikon aikana</vt:lpstr>
      <vt:lpstr>Lapseni suhtautuu positiivisesti tulevaisuuteen</vt:lpstr>
      <vt:lpstr>Kehu naapuria:  olet hyvä vanhempi                       </vt:lpstr>
      <vt:lpstr>Halaa itseäsi : olen hyvä vanhempi!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Mäkelä Sari</dc:creator>
  <cp:lastModifiedBy>Juha Kraapo</cp:lastModifiedBy>
  <cp:revision>1</cp:revision>
  <dcterms:modified xsi:type="dcterms:W3CDTF">2024-04-08T05:54:08Z</dcterms:modified>
</cp:coreProperties>
</file>