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9926638" cy="679767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1C45F-BC63-A309-D27F-AACC78DBD5C1}" v="1" dt="2024-11-14T07:53:30.8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kka Vuorisalo" userId="S::pekka.vuorisalo@kopisto.fi::fb517947-2593-481a-8e6e-435bd5ad8579" providerId="AD" clId="Web-{2711C45F-BC63-A309-D27F-AACC78DBD5C1}"/>
    <pc:docChg chg="modSld">
      <pc:chgData name="Pekka Vuorisalo" userId="S::pekka.vuorisalo@kopisto.fi::fb517947-2593-481a-8e6e-435bd5ad8579" providerId="AD" clId="Web-{2711C45F-BC63-A309-D27F-AACC78DBD5C1}" dt="2024-11-14T07:53:30.803" v="0" actId="1076"/>
      <pc:docMkLst>
        <pc:docMk/>
      </pc:docMkLst>
      <pc:sldChg chg="modSp">
        <pc:chgData name="Pekka Vuorisalo" userId="S::pekka.vuorisalo@kopisto.fi::fb517947-2593-481a-8e6e-435bd5ad8579" providerId="AD" clId="Web-{2711C45F-BC63-A309-D27F-AACC78DBD5C1}" dt="2024-11-14T07:53:30.803" v="0" actId="1076"/>
        <pc:sldMkLst>
          <pc:docMk/>
          <pc:sldMk cId="1324589508" sldId="256"/>
        </pc:sldMkLst>
        <pc:picChg chg="mod">
          <ac:chgData name="Pekka Vuorisalo" userId="S::pekka.vuorisalo@kopisto.fi::fb517947-2593-481a-8e6e-435bd5ad8579" providerId="AD" clId="Web-{2711C45F-BC63-A309-D27F-AACC78DBD5C1}" dt="2024-11-14T07:53:30.803" v="0" actId="1076"/>
          <ac:picMkLst>
            <pc:docMk/>
            <pc:sldMk cId="1324589508" sldId="256"/>
            <ac:picMk id="5" creationId="{469D045A-809E-E383-E5E2-DC480F56626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2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8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5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0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9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1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0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6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5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5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11/13/2024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0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ekka.vuorisalo@kopisto.fi" TargetMode="External"/><Relationship Id="rId5" Type="http://schemas.openxmlformats.org/officeDocument/2006/relationships/hyperlink" Target="http://www.kankaanpaanopisto.fi/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pekka.vuorisalo@kopisto.fi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8B2F707-EF35-4955-8439-F76145F3C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C8134F5-D8B2-4E75-AB7D-52504044E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469D045A-809E-E383-E5E2-DC480F56626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-1362745" y="-357404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39E4A4ED-2026-D88C-4730-64A4FBF90E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80" y="726067"/>
            <a:ext cx="9774619" cy="154805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Opistovuosi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oppivelvollisille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53 op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349278C-62B7-368B-1B56-FC56F5A08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2" y="3429000"/>
            <a:ext cx="9954076" cy="206927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FFFFFF"/>
                </a:solidFill>
              </a:rPr>
              <a:t>Musiikin</a:t>
            </a:r>
            <a:r>
              <a:rPr lang="en-US" sz="3200" b="1" dirty="0">
                <a:solidFill>
                  <a:srgbClr val="FFFFFF"/>
                </a:solidFill>
              </a:rPr>
              <a:t> ja </a:t>
            </a:r>
            <a:r>
              <a:rPr lang="en-US" sz="3200" b="1" dirty="0" err="1">
                <a:solidFill>
                  <a:srgbClr val="FFFFFF"/>
                </a:solidFill>
              </a:rPr>
              <a:t>kasvun</a:t>
            </a:r>
            <a:r>
              <a:rPr lang="en-US" sz="3200" b="1" dirty="0">
                <a:solidFill>
                  <a:srgbClr val="FFFFFF"/>
                </a:solidFill>
              </a:rPr>
              <a:t> </a:t>
            </a:r>
            <a:r>
              <a:rPr lang="en-US" sz="3200" b="1" dirty="0" err="1">
                <a:solidFill>
                  <a:srgbClr val="FFFFFF"/>
                </a:solidFill>
              </a:rPr>
              <a:t>opistovuosi</a:t>
            </a:r>
            <a:r>
              <a:rPr lang="en-US" sz="3200" b="1" dirty="0">
                <a:solidFill>
                  <a:srgbClr val="FFFFFF"/>
                </a:solidFill>
              </a:rPr>
              <a:t> 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FFFFFF"/>
                </a:solidFill>
              </a:rPr>
              <a:t>Luovuuden</a:t>
            </a:r>
            <a:r>
              <a:rPr lang="en-US" sz="3200" b="1" dirty="0">
                <a:solidFill>
                  <a:srgbClr val="FFFFFF"/>
                </a:solidFill>
              </a:rPr>
              <a:t> ja </a:t>
            </a:r>
            <a:r>
              <a:rPr lang="en-US" sz="3200" b="1" dirty="0" err="1">
                <a:solidFill>
                  <a:srgbClr val="FFFFFF"/>
                </a:solidFill>
              </a:rPr>
              <a:t>kasvun</a:t>
            </a:r>
            <a:r>
              <a:rPr lang="en-US" sz="3200" b="1" dirty="0">
                <a:solidFill>
                  <a:srgbClr val="FFFFFF"/>
                </a:solidFill>
              </a:rPr>
              <a:t> </a:t>
            </a:r>
            <a:r>
              <a:rPr lang="en-US" sz="3200" b="1" dirty="0" err="1">
                <a:solidFill>
                  <a:srgbClr val="FFFFFF"/>
                </a:solidFill>
              </a:rPr>
              <a:t>opistovuosi</a:t>
            </a:r>
            <a:endParaRPr lang="en-US" sz="3200" b="1" dirty="0">
              <a:solidFill>
                <a:srgbClr val="FFFFFF"/>
              </a:solidFill>
            </a:endParaRPr>
          </a:p>
          <a:p>
            <a:pPr marL="114300"/>
            <a:r>
              <a:rPr lang="en-US" sz="3200" dirty="0" err="1">
                <a:solidFill>
                  <a:srgbClr val="FFFFFF"/>
                </a:solidFill>
              </a:rPr>
              <a:t>jatkuva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haku</a:t>
            </a:r>
            <a:r>
              <a:rPr lang="en-US" sz="3200" dirty="0">
                <a:solidFill>
                  <a:srgbClr val="FFFFFF"/>
                </a:solidFill>
              </a:rPr>
              <a:t>: </a:t>
            </a:r>
            <a:r>
              <a:rPr lang="en-US" sz="3200" dirty="0">
                <a:solidFill>
                  <a:srgbClr val="00B0F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www.kankaanpaanopisto.fi</a:t>
            </a:r>
            <a:endParaRPr lang="en-US" sz="3200" dirty="0">
              <a:solidFill>
                <a:srgbClr val="00B0F0"/>
              </a:solidFill>
            </a:endParaRPr>
          </a:p>
          <a:p>
            <a:pPr marL="114300"/>
            <a:r>
              <a:rPr lang="en-US" sz="3200" dirty="0" err="1">
                <a:solidFill>
                  <a:srgbClr val="FFFFFF"/>
                </a:solidFill>
              </a:rPr>
              <a:t>Lisätietoja</a:t>
            </a:r>
            <a:r>
              <a:rPr lang="en-US" sz="3200" dirty="0">
                <a:solidFill>
                  <a:srgbClr val="FFFFFF"/>
                </a:solidFill>
              </a:rPr>
              <a:t>: </a:t>
            </a:r>
            <a:r>
              <a:rPr lang="en-US" sz="3200" dirty="0">
                <a:solidFill>
                  <a:srgbClr val="00B0F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pekka.vuorisalo@kopisto.fi</a:t>
            </a:r>
            <a:endParaRPr lang="en-US" sz="3200" dirty="0">
              <a:solidFill>
                <a:srgbClr val="00B0F0"/>
              </a:solidFill>
            </a:endParaRPr>
          </a:p>
          <a:p>
            <a:pPr marL="114300"/>
            <a:r>
              <a:rPr lang="en-US" sz="3200" dirty="0">
                <a:solidFill>
                  <a:srgbClr val="FFFFFF"/>
                </a:solidFill>
              </a:rPr>
              <a:t>Puh: 044 7729237</a:t>
            </a:r>
          </a:p>
        </p:txBody>
      </p:sp>
      <p:pic>
        <p:nvPicPr>
          <p:cNvPr id="7" name="Kuva 6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CBAF0FD7-2A36-D654-93E8-E2ACFD5869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589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F52FB8-7A93-0CA2-5341-BDFE40512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BE84E9A5-DDE4-FAE2-C143-5F7F861F2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1321B30-D84C-7924-8EF4-55BF1DD8E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3F75EF4A-7EC8-03E4-E61F-EE377AB6B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7DF6D43-AD69-0A04-E155-F31896CE2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66DC4AD-792B-D6AA-CA22-F61080948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49EE6E37-04DB-53E8-5EAD-65CC2933A50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1524" y="688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35B566D-5E0D-AC64-AAA7-ADECCDFAC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80" y="726066"/>
            <a:ext cx="9774619" cy="490934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Opistovuosi</a:t>
            </a:r>
            <a:r>
              <a:rPr lang="en-US" dirty="0">
                <a:solidFill>
                  <a:srgbClr val="FFFFFF"/>
                </a:solidFill>
              </a:rPr>
              <a:t> on </a:t>
            </a:r>
            <a:r>
              <a:rPr lang="en-US" dirty="0" err="1">
                <a:solidFill>
                  <a:srgbClr val="FFFFFF"/>
                </a:solidFill>
              </a:rPr>
              <a:t>maksuton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koulutus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peruskoulunsa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suorittaneille</a:t>
            </a:r>
            <a:r>
              <a:rPr lang="en-US" dirty="0">
                <a:solidFill>
                  <a:srgbClr val="FFFFFF"/>
                </a:solidFill>
              </a:rPr>
              <a:t> alle 18 </a:t>
            </a:r>
            <a:r>
              <a:rPr lang="en-US" dirty="0" err="1">
                <a:solidFill>
                  <a:srgbClr val="FFFFFF"/>
                </a:solidFill>
              </a:rPr>
              <a:t>vuotiaille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oppivelvollisille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CD78682-FE80-F220-7809-F213BE3EB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2" y="3429000"/>
            <a:ext cx="9954076" cy="2463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114300">
              <a:buClr>
                <a:schemeClr val="tx1"/>
              </a:buClr>
            </a:pPr>
            <a:r>
              <a:rPr lang="fi-FI" b="1" dirty="0">
                <a:solidFill>
                  <a:srgbClr val="FFFFFF"/>
                </a:solidFill>
              </a:rPr>
              <a:t>•</a:t>
            </a:r>
          </a:p>
        </p:txBody>
      </p:sp>
      <p:pic>
        <p:nvPicPr>
          <p:cNvPr id="8" name="Kuva 7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ECB3AF10-4A12-BE7C-595E-78AE1E7543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74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C48A7-B884-CD9C-C2A7-DC53572C4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053518AC-09C9-C3BC-C769-FEAD5EF2E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076B89E8-712C-2B41-98AA-4A424FB09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2CDFE251-29EF-B92F-2DE3-BF62D3DD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C9B06D8-2D79-D69C-D0AD-6A368A832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8DAC8AC-700C-F234-86E0-E6C07576D2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CD7F14D3-D108-0784-8B7A-65D6D535BA1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1524" y="688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22CD72F-EF8A-42B7-4005-5306BF654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80" y="726066"/>
            <a:ext cx="9774619" cy="247433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Yhteiset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opinnot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24 op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2BB56DD-1879-8D65-A0F9-01D5DC2A3C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2" y="3429000"/>
            <a:ext cx="9954076" cy="284988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114300">
              <a:buClr>
                <a:schemeClr val="tx1"/>
              </a:buClr>
            </a:pPr>
            <a:r>
              <a:rPr lang="fi-FI" b="1" dirty="0">
                <a:solidFill>
                  <a:srgbClr val="FFFFFF"/>
                </a:solidFill>
              </a:rPr>
              <a:t>• Arjen taidot ja elämänhallinta</a:t>
            </a:r>
          </a:p>
          <a:p>
            <a:pPr marL="114300">
              <a:buClr>
                <a:schemeClr val="tx1"/>
              </a:buClr>
            </a:pPr>
            <a:r>
              <a:rPr lang="fi-FI" b="1" dirty="0">
                <a:solidFill>
                  <a:srgbClr val="FFFFFF"/>
                </a:solidFill>
              </a:rPr>
              <a:t>• Opiskelu-, itsetuntemus- ja työelämätaidot</a:t>
            </a:r>
          </a:p>
          <a:p>
            <a:pPr marL="114300">
              <a:buClr>
                <a:schemeClr val="tx1"/>
              </a:buClr>
            </a:pPr>
            <a:r>
              <a:rPr lang="fi-FI" b="1" dirty="0">
                <a:solidFill>
                  <a:srgbClr val="FFFFFF"/>
                </a:solidFill>
              </a:rPr>
              <a:t>• Vuorovaikutus- ja viestintätaidot</a:t>
            </a:r>
          </a:p>
          <a:p>
            <a:pPr marL="114300">
              <a:buClr>
                <a:schemeClr val="tx1"/>
              </a:buClr>
            </a:pPr>
            <a:r>
              <a:rPr lang="fi-FI" b="1" dirty="0">
                <a:solidFill>
                  <a:srgbClr val="FFFFFF"/>
                </a:solidFill>
              </a:rPr>
              <a:t>• Matemaattiset perustaidot ja ongelmanratkaisutaidot</a:t>
            </a:r>
          </a:p>
          <a:p>
            <a:pPr marL="114300">
              <a:buClr>
                <a:schemeClr val="tx1"/>
              </a:buClr>
            </a:pPr>
            <a:r>
              <a:rPr lang="fi-FI" b="1" dirty="0">
                <a:solidFill>
                  <a:srgbClr val="FFFFFF"/>
                </a:solidFill>
              </a:rPr>
              <a:t>• Aktiivinen kansalaisuus</a:t>
            </a:r>
          </a:p>
          <a:p>
            <a:pPr marL="114300">
              <a:buClr>
                <a:schemeClr val="tx1"/>
              </a:buClr>
            </a:pPr>
            <a:r>
              <a:rPr lang="fi-FI" b="1" dirty="0">
                <a:solidFill>
                  <a:srgbClr val="FFFFFF"/>
                </a:solidFill>
              </a:rPr>
              <a:t>• Opiskelu- ja urasuunnittelutaidot</a:t>
            </a: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6" name="Kuva 5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88FDFEE4-62EC-AA3C-6FB8-0213EA38B2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43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F44B6-5820-FADE-355F-EDEAF79E35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2EF2B766-1B27-6A67-A448-B7B99E7CE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2CE92D7-5CFC-14AA-E4EE-8FB9E3D8B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F7316887-831B-0CE9-3B70-9D15F4F5F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BE5A009-BCCF-7022-A389-EFA699A85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B4CE6CE-7515-CD7C-1968-5A7237B43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0CDB7AA6-57C9-9FF2-DF14-CDA7DDBBDF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0" y="1376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5B5C167-ECEB-9476-C1BD-219B8A3A4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0342" y="2724199"/>
            <a:ext cx="9774619" cy="247433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Suuntautumisopinnot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29 op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6987976-380E-BDB5-12FB-E0A4B99CE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1866" y="3760894"/>
            <a:ext cx="9954076" cy="25146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6" name="Kuva 5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59D99BA3-AE9D-B2A5-81FB-A161187A2E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46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BFEC66-4F49-A38F-DEF4-B2A1DBA92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E8EC95C0-FF30-6756-D9DD-EDBD9DC3A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89FE886-B9D8-A807-5025-9327C3EA2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08767D21-3778-F743-4164-42274F3B8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215A5D-DA98-7091-7AA6-BF991BBAC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0E639E9-1CDD-6B0D-869F-D69B92346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20A6C920-525E-10AD-8282-A246DC0FB0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1524" y="688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6DD2D173-E001-1DE6-9598-4B1A87372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7166" y="650080"/>
            <a:ext cx="9774619" cy="20145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Musiikin</a:t>
            </a:r>
            <a:r>
              <a:rPr lang="en-US" sz="4000" dirty="0">
                <a:solidFill>
                  <a:srgbClr val="FFFFFF"/>
                </a:solidFill>
              </a:rPr>
              <a:t> ja </a:t>
            </a:r>
            <a:r>
              <a:rPr lang="en-US" sz="4000" dirty="0" err="1">
                <a:solidFill>
                  <a:srgbClr val="FFFFFF"/>
                </a:solidFill>
              </a:rPr>
              <a:t>kasvun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opistovuosi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2DE4305-0275-4F58-6AC2-6CB686B12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166" y="2282510"/>
            <a:ext cx="9954076" cy="368469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FFFFFF"/>
                </a:solidFill>
              </a:rPr>
              <a:t>Oman soittotaidon / laulun kehittäminen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FFFFFF"/>
                </a:solidFill>
              </a:rPr>
              <a:t>Ilmaisu sanoin ja sävelin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FFFFFF"/>
                </a:solidFill>
              </a:rPr>
              <a:t>Bänditoiminta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FFFFFF"/>
                </a:solidFill>
              </a:rPr>
              <a:t>Musiikkiryhmän ohjaaminen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FFFFFF"/>
                </a:solidFill>
              </a:rPr>
              <a:t>Tapahtuman tuottaminen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FFFFFF"/>
                </a:solidFill>
              </a:rPr>
              <a:t>Some ja radiomedia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FFFFFF"/>
                </a:solidFill>
              </a:rPr>
              <a:t>Liikunta / uusiin lajeihin tutustuminen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FFFFFF"/>
                </a:solidFill>
              </a:rPr>
              <a:t>Valinnaiset ”luovuuden ja kasvun opistovuosi” opinnoista </a:t>
            </a: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4" name="Kuva 3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E749A526-0F8E-8363-53F0-1B152FC1A6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15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B6DB6-79C9-F1A3-7FF8-4DF751936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4E271699-39C4-3045-C4F5-FE45D2B66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E564060-31EB-21BB-417C-809039D78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BAD03F19-342F-E983-9300-1EEBFD405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D3C15E5-C7A2-4EFE-6D75-C5B65E8B97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4494EE0-1BC1-2AEC-CC77-8764A6DA0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CB25CF8F-BF14-D85C-A909-9AA3C8C1205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3048" y="1376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E42EFCB-7883-83A9-2368-4BFA2969F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7166" y="914399"/>
            <a:ext cx="9774619" cy="116759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Luovuuden</a:t>
            </a:r>
            <a:r>
              <a:rPr lang="en-US" sz="4000" dirty="0">
                <a:solidFill>
                  <a:srgbClr val="FFFFFF"/>
                </a:solidFill>
              </a:rPr>
              <a:t> ja </a:t>
            </a:r>
            <a:r>
              <a:rPr lang="en-US" sz="4000" dirty="0" err="1">
                <a:solidFill>
                  <a:srgbClr val="FFFFFF"/>
                </a:solidFill>
              </a:rPr>
              <a:t>kasvun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opistovuosi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792A988-1264-3B4E-4989-14CA4780C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2" y="2506133"/>
            <a:ext cx="9954076" cy="435049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FFFFFF"/>
                </a:solidFill>
              </a:rPr>
              <a:t>Kuvallinen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ilmaisu</a:t>
            </a:r>
            <a:endParaRPr lang="en-US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FFFFFF"/>
                </a:solidFill>
              </a:rPr>
              <a:t>Käsityö</a:t>
            </a:r>
            <a:r>
              <a:rPr lang="en-US" b="1" dirty="0">
                <a:solidFill>
                  <a:srgbClr val="FFFFFF"/>
                </a:solidFill>
              </a:rPr>
              <a:t>- ja </a:t>
            </a:r>
            <a:r>
              <a:rPr lang="en-US" b="1" dirty="0" err="1">
                <a:solidFill>
                  <a:srgbClr val="FFFFFF"/>
                </a:solidFill>
              </a:rPr>
              <a:t>taidepajat</a:t>
            </a:r>
            <a:endParaRPr lang="en-US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FFFFFF"/>
                </a:solidFill>
              </a:rPr>
              <a:t>Luovat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menetelmät</a:t>
            </a:r>
            <a:endParaRPr lang="en-US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FFFFFF"/>
                </a:solidFill>
              </a:rPr>
              <a:t>Taideprojekti</a:t>
            </a:r>
            <a:r>
              <a:rPr lang="en-US" b="1" dirty="0">
                <a:solidFill>
                  <a:srgbClr val="FFFFFF"/>
                </a:solidFill>
              </a:rPr>
              <a:t> 1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FFFFFF"/>
                </a:solidFill>
              </a:rPr>
              <a:t>Taideprojekti</a:t>
            </a:r>
            <a:r>
              <a:rPr lang="en-US" b="1" dirty="0">
                <a:solidFill>
                  <a:srgbClr val="FFFFFF"/>
                </a:solidFill>
              </a:rPr>
              <a:t> 2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FFFFFF"/>
                </a:solidFill>
              </a:rPr>
              <a:t>Tapahtuman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tuottaminen</a:t>
            </a:r>
            <a:endParaRPr lang="en-US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FFFFFF"/>
                </a:solidFill>
              </a:rPr>
              <a:t>Liikunta</a:t>
            </a:r>
            <a:r>
              <a:rPr lang="en-US" b="1" dirty="0">
                <a:solidFill>
                  <a:srgbClr val="FFFFFF"/>
                </a:solidFill>
              </a:rPr>
              <a:t> / </a:t>
            </a:r>
            <a:r>
              <a:rPr lang="en-US" b="1" dirty="0" err="1">
                <a:solidFill>
                  <a:srgbClr val="FFFFFF"/>
                </a:solidFill>
              </a:rPr>
              <a:t>uusiin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lajeihin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tutustuminen</a:t>
            </a:r>
            <a:endParaRPr lang="en-US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FFFFFF"/>
                </a:solidFill>
              </a:rPr>
              <a:t>Valinnaiset</a:t>
            </a:r>
            <a:r>
              <a:rPr lang="en-US" b="1" dirty="0">
                <a:solidFill>
                  <a:srgbClr val="FFFFFF"/>
                </a:solidFill>
              </a:rPr>
              <a:t> “</a:t>
            </a:r>
            <a:r>
              <a:rPr lang="en-US" b="1" dirty="0" err="1">
                <a:solidFill>
                  <a:srgbClr val="FFFFFF"/>
                </a:solidFill>
              </a:rPr>
              <a:t>musiikin</a:t>
            </a:r>
            <a:r>
              <a:rPr lang="en-US" b="1" dirty="0">
                <a:solidFill>
                  <a:srgbClr val="FFFFFF"/>
                </a:solidFill>
              </a:rPr>
              <a:t> ja </a:t>
            </a:r>
            <a:r>
              <a:rPr lang="en-US" b="1" dirty="0" err="1">
                <a:solidFill>
                  <a:srgbClr val="FFFFFF"/>
                </a:solidFill>
              </a:rPr>
              <a:t>kasvun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opistovuosi</a:t>
            </a:r>
            <a:r>
              <a:rPr lang="en-US" b="1" dirty="0">
                <a:solidFill>
                  <a:srgbClr val="FFFFFF"/>
                </a:solidFill>
              </a:rPr>
              <a:t>” </a:t>
            </a:r>
            <a:r>
              <a:rPr lang="en-US" b="1" dirty="0" err="1">
                <a:solidFill>
                  <a:srgbClr val="FFFFFF"/>
                </a:solidFill>
              </a:rPr>
              <a:t>opinnoista</a:t>
            </a:r>
            <a:endParaRPr lang="en-US" b="1" dirty="0">
              <a:solidFill>
                <a:srgbClr val="FFFFFF"/>
              </a:solidFill>
            </a:endParaRPr>
          </a:p>
          <a:p>
            <a:pPr marL="114300"/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6" name="Kuva 5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2ADF088B-BBBA-1811-3963-E374AA209A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720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59979-3587-A392-1918-64D2F69D8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A4888233-820F-9B70-C62F-3C87A9E11A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C8285A9-17E0-8EBC-BF95-6318ECFD5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B56E6FA-8280-BBE2-7D72-10E839E722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50A7691-C825-01F5-7939-75BBF43B2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4F38FD0-BD0A-EBBE-7671-FE349BEBE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F763EA7F-B180-C3A0-F818-322EC8F98AA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1524" y="688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32DB063A-3F30-ED80-2445-CF8F0AF5D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80" y="548640"/>
            <a:ext cx="9774619" cy="96858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Opistovuosi</a:t>
            </a:r>
            <a:r>
              <a:rPr lang="en-US" dirty="0">
                <a:solidFill>
                  <a:srgbClr val="FFFFFF"/>
                </a:solidFill>
              </a:rPr>
              <a:t> on: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6058DAC-E953-37F8-A411-CFFA96958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2" y="3312161"/>
            <a:ext cx="9954076" cy="323765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FFFFFF"/>
                </a:solidFill>
              </a:rPr>
              <a:t>Ilmainen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asuntolapaikka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tarvittaessa</a:t>
            </a:r>
            <a:endParaRPr lang="en-US" sz="2400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FFFFFF"/>
                </a:solidFill>
              </a:rPr>
              <a:t>Maksuttomat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ateriat</a:t>
            </a:r>
            <a:endParaRPr lang="en-US" sz="2400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FFFFFF"/>
                </a:solidFill>
              </a:rPr>
              <a:t>Toiminnallista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tekemistä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yhdessä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ryhmän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kanssa</a:t>
            </a:r>
            <a:r>
              <a:rPr lang="en-US" sz="2400" b="1" dirty="0">
                <a:solidFill>
                  <a:srgbClr val="FFFFFF"/>
                </a:solidFill>
              </a:rPr>
              <a:t>, </a:t>
            </a:r>
            <a:r>
              <a:rPr lang="en-US" sz="2400" b="1" dirty="0" err="1">
                <a:solidFill>
                  <a:srgbClr val="FFFFFF"/>
                </a:solidFill>
              </a:rPr>
              <a:t>mutta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tarpeen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tullen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rauhallisessa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työpisteessä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oman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projektin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parissa</a:t>
            </a:r>
            <a:r>
              <a:rPr lang="en-US" sz="2400" b="1" dirty="0">
                <a:solidFill>
                  <a:srgbClr val="FFFFFF"/>
                </a:solidFill>
              </a:rPr>
              <a:t>.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FFFFFF"/>
                </a:solidFill>
              </a:rPr>
              <a:t>Hyvät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tilat</a:t>
            </a:r>
            <a:r>
              <a:rPr lang="en-US" sz="2400" b="1" dirty="0">
                <a:solidFill>
                  <a:srgbClr val="FFFFFF"/>
                </a:solidFill>
              </a:rPr>
              <a:t> ja </a:t>
            </a:r>
            <a:r>
              <a:rPr lang="en-US" sz="2400" b="1" dirty="0" err="1">
                <a:solidFill>
                  <a:srgbClr val="FFFFFF"/>
                </a:solidFill>
              </a:rPr>
              <a:t>välineet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musiikin</a:t>
            </a:r>
            <a:r>
              <a:rPr lang="en-US" sz="2400" b="1" dirty="0">
                <a:solidFill>
                  <a:srgbClr val="FFFFFF"/>
                </a:solidFill>
              </a:rPr>
              <a:t>, </a:t>
            </a:r>
            <a:r>
              <a:rPr lang="en-US" sz="2400" b="1" dirty="0" err="1">
                <a:solidFill>
                  <a:srgbClr val="FFFFFF"/>
                </a:solidFill>
              </a:rPr>
              <a:t>käsityön</a:t>
            </a:r>
            <a:r>
              <a:rPr lang="en-US" sz="2400" b="1" dirty="0">
                <a:solidFill>
                  <a:srgbClr val="FFFFFF"/>
                </a:solidFill>
              </a:rPr>
              <a:t> ja </a:t>
            </a:r>
            <a:r>
              <a:rPr lang="en-US" sz="2400" b="1" dirty="0" err="1">
                <a:solidFill>
                  <a:srgbClr val="FFFFFF"/>
                </a:solidFill>
              </a:rPr>
              <a:t>erilaisten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taideprojektien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tekemiselle</a:t>
            </a:r>
            <a:r>
              <a:rPr lang="en-US" sz="2400" b="1" dirty="0">
                <a:solidFill>
                  <a:srgbClr val="FFFFFF"/>
                </a:solidFill>
              </a:rPr>
              <a:t>.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FFFFFF"/>
                </a:solidFill>
              </a:rPr>
              <a:t>Kasvun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aikaa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oman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polun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etsimiselle</a:t>
            </a:r>
            <a:r>
              <a:rPr lang="en-US" sz="2400" b="1" dirty="0">
                <a:solidFill>
                  <a:srgbClr val="FFFFFF"/>
                </a:solidFill>
              </a:rPr>
              <a:t> ja </a:t>
            </a:r>
            <a:r>
              <a:rPr lang="en-US" sz="2400" b="1" dirty="0" err="1">
                <a:solidFill>
                  <a:srgbClr val="FFFFFF"/>
                </a:solidFill>
              </a:rPr>
              <a:t>omien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taitojen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kehittämiselle</a:t>
            </a:r>
            <a:r>
              <a:rPr lang="en-US" sz="2400" b="1" dirty="0">
                <a:solidFill>
                  <a:srgbClr val="FFFFFF"/>
                </a:solidFill>
              </a:rPr>
              <a:t>.</a:t>
            </a:r>
          </a:p>
          <a:p>
            <a:pPr marL="114300">
              <a:buClr>
                <a:schemeClr val="tx1"/>
              </a:buClr>
            </a:pPr>
            <a:r>
              <a:rPr lang="en-US" sz="2400" b="1" dirty="0">
                <a:solidFill>
                  <a:srgbClr val="FFFFFF"/>
                </a:solidFill>
              </a:rPr>
              <a:t>   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6" name="Kuva 5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D9AEF0F5-CAFC-B5EF-CFBB-78EE5D328B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888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630F4-1A60-3F71-F3D3-68DCC87A3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4AF3A7E0-9AD1-CBEB-F3BC-061DEC1B15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3CF49A5-0ABB-E7A4-D7B7-1A839E770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3768B715-6236-C9C0-3216-61526F3AE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57B61D7-E098-A102-211B-AB2D6C5A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68AC276-310D-04C7-DABB-5E1380548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8081081A-D31C-5AAB-8438-451180DD3B1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3048" y="1376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5A072131-689F-EEFB-02B3-5AE38D627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80" y="670956"/>
            <a:ext cx="9774619" cy="19507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Mahdollista</a:t>
            </a:r>
            <a:r>
              <a:rPr lang="en-US" dirty="0">
                <a:solidFill>
                  <a:srgbClr val="FFFFFF"/>
                </a:solidFill>
              </a:rPr>
              <a:t> hakea </a:t>
            </a:r>
            <a:r>
              <a:rPr lang="en-US" dirty="0" err="1">
                <a:solidFill>
                  <a:srgbClr val="FFFFFF"/>
                </a:solidFill>
              </a:rPr>
              <a:t>opiskelupaikkaa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myös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kesken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lukukauden</a:t>
            </a:r>
            <a:r>
              <a:rPr lang="en-US" dirty="0">
                <a:solidFill>
                  <a:srgbClr val="FFFFFF"/>
                </a:solidFill>
              </a:rPr>
              <a:t>: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8332F2A-EF93-BEA1-C56C-055690550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2" y="3234587"/>
            <a:ext cx="9954076" cy="47449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114300">
              <a:buClr>
                <a:schemeClr val="tx1"/>
              </a:buClr>
            </a:pPr>
            <a:endParaRPr lang="en-US" sz="2400" b="1" dirty="0">
              <a:solidFill>
                <a:srgbClr val="FFFFFF"/>
              </a:solidFill>
            </a:endParaRPr>
          </a:p>
          <a:p>
            <a:pPr marL="114300">
              <a:buClr>
                <a:schemeClr val="tx1"/>
              </a:buClr>
            </a:pPr>
            <a:r>
              <a:rPr lang="en-US" sz="2400" b="1" dirty="0">
                <a:solidFill>
                  <a:srgbClr val="FFFFFF"/>
                </a:solidFill>
              </a:rPr>
              <a:t>“Oma </a:t>
            </a:r>
            <a:r>
              <a:rPr lang="en-US" sz="2400" b="1" dirty="0" err="1">
                <a:solidFill>
                  <a:srgbClr val="FFFFFF"/>
                </a:solidFill>
              </a:rPr>
              <a:t>opiskelupaikka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ei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tuntunut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oikealta</a:t>
            </a:r>
            <a:r>
              <a:rPr lang="en-US" sz="2400" b="1" dirty="0">
                <a:solidFill>
                  <a:srgbClr val="FFFFFF"/>
                </a:solidFill>
              </a:rPr>
              <a:t>”</a:t>
            </a:r>
          </a:p>
          <a:p>
            <a:pPr marL="114300">
              <a:buClr>
                <a:schemeClr val="tx1"/>
              </a:buClr>
            </a:pPr>
            <a:endParaRPr lang="en-US" sz="2400" b="1" dirty="0">
              <a:solidFill>
                <a:srgbClr val="FFFFFF"/>
              </a:solidFill>
            </a:endParaRPr>
          </a:p>
          <a:p>
            <a:pPr marL="114300">
              <a:buClr>
                <a:schemeClr val="tx1"/>
              </a:buClr>
            </a:pPr>
            <a:r>
              <a:rPr lang="en-US" sz="2400" b="1" dirty="0">
                <a:solidFill>
                  <a:srgbClr val="FFFFFF"/>
                </a:solidFill>
              </a:rPr>
              <a:t>“</a:t>
            </a:r>
            <a:r>
              <a:rPr lang="en-US" sz="2400" b="1" dirty="0" err="1">
                <a:solidFill>
                  <a:srgbClr val="FFFFFF"/>
                </a:solidFill>
              </a:rPr>
              <a:t>Itsenäinen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asuminen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ei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ollutkaan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niin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helppoa</a:t>
            </a:r>
            <a:r>
              <a:rPr lang="en-US" sz="2400" b="1" dirty="0">
                <a:solidFill>
                  <a:srgbClr val="FFFFFF"/>
                </a:solidFill>
              </a:rPr>
              <a:t>”</a:t>
            </a:r>
          </a:p>
          <a:p>
            <a:pPr marL="114300">
              <a:buClr>
                <a:schemeClr val="tx1"/>
              </a:buClr>
            </a:pPr>
            <a:endParaRPr lang="en-US" sz="2400" b="1" dirty="0">
              <a:solidFill>
                <a:srgbClr val="FFFFFF"/>
              </a:solidFill>
            </a:endParaRPr>
          </a:p>
          <a:p>
            <a:pPr marL="114300">
              <a:buClr>
                <a:schemeClr val="tx1"/>
              </a:buClr>
            </a:pPr>
            <a:r>
              <a:rPr lang="en-US" sz="2400" b="1" dirty="0">
                <a:solidFill>
                  <a:srgbClr val="FFFFFF"/>
                </a:solidFill>
              </a:rPr>
              <a:t>“</a:t>
            </a:r>
            <a:r>
              <a:rPr lang="en-US" sz="2400" b="1" dirty="0" err="1">
                <a:solidFill>
                  <a:srgbClr val="FFFFFF"/>
                </a:solidFill>
              </a:rPr>
              <a:t>Peruskoulu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tuli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valmiiksi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vasta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myöhemmin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err="1">
                <a:solidFill>
                  <a:srgbClr val="FFFFFF"/>
                </a:solidFill>
              </a:rPr>
              <a:t>syksyllä</a:t>
            </a:r>
            <a:r>
              <a:rPr lang="en-US" sz="2400" b="1" dirty="0">
                <a:solidFill>
                  <a:srgbClr val="FFFFFF"/>
                </a:solidFill>
              </a:rPr>
              <a:t>”</a:t>
            </a:r>
          </a:p>
          <a:p>
            <a:pPr marL="4572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FF"/>
              </a:solidFill>
            </a:endParaRPr>
          </a:p>
          <a:p>
            <a:pPr marL="4572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  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6" name="Kuva 5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326911C4-826C-FF79-D507-6F022F28C5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736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22783-A72D-68D5-60F7-CE768FA09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573A9FC7-7234-2084-7F3D-5DA47F7E53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1344195E-6C81-DA1D-AABB-52602AC36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0F63128D-85C2-21AD-261E-5DF734284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80CC345-E382-4231-4C24-7AC37278F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40111A0-7E92-049B-0B6C-C7B784743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Ihmisen kasvot, henkilö, Tanssi, taide&#10;&#10;Kuvaus luotu automaattisesti">
            <a:extLst>
              <a:ext uri="{FF2B5EF4-FFF2-40B4-BE49-F238E27FC236}">
                <a16:creationId xmlns:a16="http://schemas.microsoft.com/office/drawing/2014/main" id="{4F6AE174-B5C1-6BAD-4FCE-5B34617BA43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901"/>
          <a:stretch/>
        </p:blipFill>
        <p:spPr>
          <a:xfrm>
            <a:off x="3048" y="0"/>
            <a:ext cx="12188952" cy="685662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8691953-7720-0AE5-2E79-85B14E64E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80" y="1128712"/>
            <a:ext cx="9774619" cy="230028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JATKUVA HAKU: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www.kankaanpaanopisto.fi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0E4818B-143E-7618-1FE3-20DBF1B24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2" y="3557587"/>
            <a:ext cx="9954076" cy="374332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114300">
              <a:buClr>
                <a:schemeClr val="tx1"/>
              </a:buClr>
            </a:pPr>
            <a:endParaRPr lang="en-US" sz="2400" b="1" dirty="0">
              <a:solidFill>
                <a:srgbClr val="FFFFFF"/>
              </a:solidFill>
            </a:endParaRPr>
          </a:p>
          <a:p>
            <a:pPr marL="114300">
              <a:buClr>
                <a:schemeClr val="tx1"/>
              </a:buClr>
            </a:pPr>
            <a:r>
              <a:rPr lang="en-US" sz="2400" b="1" dirty="0" err="1">
                <a:solidFill>
                  <a:srgbClr val="FFFFFF"/>
                </a:solidFill>
              </a:rPr>
              <a:t>Lisätietoja</a:t>
            </a:r>
            <a:r>
              <a:rPr lang="en-US" sz="2400" b="1" dirty="0">
                <a:solidFill>
                  <a:srgbClr val="FFFFFF"/>
                </a:solidFill>
              </a:rPr>
              <a:t>: </a:t>
            </a:r>
          </a:p>
          <a:p>
            <a:pPr marL="114300">
              <a:buClr>
                <a:schemeClr val="tx1"/>
              </a:buClr>
            </a:pPr>
            <a:r>
              <a:rPr lang="en-US" sz="2400" b="1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pekka.vuorisalo@kopisto.fi</a:t>
            </a:r>
            <a:endParaRPr lang="en-US" sz="2400" b="1" dirty="0">
              <a:solidFill>
                <a:schemeClr val="tx1"/>
              </a:solidFill>
            </a:endParaRPr>
          </a:p>
          <a:p>
            <a:pPr marL="114300">
              <a:buClr>
                <a:schemeClr val="tx1"/>
              </a:buClr>
            </a:pPr>
            <a:r>
              <a:rPr lang="en-US" sz="2400" b="1" dirty="0">
                <a:solidFill>
                  <a:srgbClr val="FFFFFF"/>
                </a:solidFill>
              </a:rPr>
              <a:t>+358 447729237</a:t>
            </a:r>
          </a:p>
          <a:p>
            <a:pPr marL="4572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  </a:t>
            </a: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FF"/>
              </a:solidFill>
            </a:endParaRPr>
          </a:p>
          <a:p>
            <a:pPr marL="5715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6" name="Kuva 5" descr="Kuva, joka sisältää kohteen Fontti, teksti, Grafiikka, logo&#10;&#10;Kuvaus luotu automaattisesti">
            <a:extLst>
              <a:ext uri="{FF2B5EF4-FFF2-40B4-BE49-F238E27FC236}">
                <a16:creationId xmlns:a16="http://schemas.microsoft.com/office/drawing/2014/main" id="{3CCEE6B4-94EC-50BB-6293-F1A26FD073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3" y="-686"/>
            <a:ext cx="2446848" cy="96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43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246</Words>
  <Application>Microsoft Office PowerPoint</Application>
  <PresentationFormat>Laajakuva</PresentationFormat>
  <Paragraphs>56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BlockprintVTI</vt:lpstr>
      <vt:lpstr>Opistovuosi oppivelvollisille 53 op</vt:lpstr>
      <vt:lpstr>Opistovuosi on maksuton koulutus peruskoulunsa suorittaneille alle 18 vuotiaille oppivelvollisille </vt:lpstr>
      <vt:lpstr>Yhteiset opinnot 24 op</vt:lpstr>
      <vt:lpstr>Suuntautumisopinnot 29 op</vt:lpstr>
      <vt:lpstr>Musiikin ja kasvun opistovuosi </vt:lpstr>
      <vt:lpstr>Luovuuden ja kasvun opistovuosi</vt:lpstr>
      <vt:lpstr>Opistovuosi on:</vt:lpstr>
      <vt:lpstr>Mahdollista hakea opiskelupaikkaa myös kesken lukukauden:</vt:lpstr>
      <vt:lpstr>JATKUVA HAKU:  www.kankaanpaanopisto.fi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Opistovuosi oppivelvollisille 53 op</dc:title>
  <dc:creator>Pekka Vuorisalo</dc:creator>
  <cp:lastModifiedBy>Pekka Vuorisalo</cp:lastModifiedBy>
  <cp:revision>3</cp:revision>
  <cp:lastPrinted>2024-10-03T13:11:39Z</cp:lastPrinted>
  <dcterms:created xsi:type="dcterms:W3CDTF">2024-02-29T18:35:54Z</dcterms:created>
  <dcterms:modified xsi:type="dcterms:W3CDTF">2024-11-14T07:53:31Z</dcterms:modified>
</cp:coreProperties>
</file>